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433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170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484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75226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51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94376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4107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044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4751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1085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8860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1144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244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2141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683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7938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FD44E-DFC3-A348-B989-23B8847614F4}" type="datetimeFigureOut">
              <a:rPr lang="ru-UA" smtClean="0"/>
              <a:t>19.03.2023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E9DA426-D8D9-2B4C-AC5B-D447B185E64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6194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48B8C-1D0C-FBB1-0644-CCCA5487C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Архітектура</a:t>
            </a:r>
            <a:r>
              <a:rPr lang="ru-RU" dirty="0"/>
              <a:t> і </a:t>
            </a:r>
            <a:r>
              <a:rPr lang="ru-RU" dirty="0" err="1"/>
              <a:t>декоративне</a:t>
            </a:r>
            <a:r>
              <a:rPr lang="ru-RU" dirty="0"/>
              <a:t> </a:t>
            </a:r>
            <a:r>
              <a:rPr lang="ru-RU" dirty="0" err="1"/>
              <a:t>оздоблення</a:t>
            </a:r>
            <a:r>
              <a:rPr lang="ru-RU" dirty="0"/>
              <a:t> палацу Альгамбра в </a:t>
            </a:r>
            <a:r>
              <a:rPr lang="ru-RU" dirty="0" err="1"/>
              <a:t>Гранаді</a:t>
            </a:r>
            <a:r>
              <a:rPr lang="ru-RU" dirty="0"/>
              <a:t>, </a:t>
            </a:r>
            <a:r>
              <a:rPr lang="ru-RU" dirty="0" err="1"/>
              <a:t>Іспанія</a:t>
            </a:r>
            <a:r>
              <a:rPr lang="ru-RU" dirty="0"/>
              <a:t>.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B37378-418A-045C-1A5C-94AFE1BF2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UA" dirty="0"/>
              <a:t>Підготував: ІП-15 Мєшков Андрій</a:t>
            </a:r>
          </a:p>
        </p:txBody>
      </p:sp>
    </p:spTree>
    <p:extLst>
      <p:ext uri="{BB962C8B-B14F-4D97-AF65-F5344CB8AC3E}">
        <p14:creationId xmlns:p14="http://schemas.microsoft.com/office/powerpoint/2010/main" val="16360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354F4-E211-800C-6A11-E399A6C5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Палац Альгамбра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55A2E-9A39-5740-CD8D-F6CFAC653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998252" cy="3567549"/>
          </a:xfr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algn="just"/>
            <a:r>
              <a:rPr lang="ru-RU" sz="3200" dirty="0"/>
              <a:t>Палац Альгамбра - </a:t>
            </a:r>
            <a:r>
              <a:rPr lang="ru-RU" sz="3200" dirty="0" err="1"/>
              <a:t>це</a:t>
            </a:r>
            <a:r>
              <a:rPr lang="ru-RU" sz="3200" dirty="0"/>
              <a:t> один з </a:t>
            </a:r>
            <a:r>
              <a:rPr lang="ru-RU" sz="3200" dirty="0" err="1"/>
              <a:t>найвідоміших</a:t>
            </a:r>
            <a:r>
              <a:rPr lang="ru-RU" sz="3200" dirty="0"/>
              <a:t> </a:t>
            </a:r>
            <a:r>
              <a:rPr lang="ru-RU" sz="3200" dirty="0" err="1"/>
              <a:t>туристичних</a:t>
            </a:r>
            <a:r>
              <a:rPr lang="ru-RU" sz="3200" dirty="0"/>
              <a:t> </a:t>
            </a:r>
            <a:r>
              <a:rPr lang="ru-RU" sz="3200" dirty="0" err="1"/>
              <a:t>об'єктів</a:t>
            </a:r>
            <a:r>
              <a:rPr lang="ru-RU" sz="3200" dirty="0"/>
              <a:t> в </a:t>
            </a:r>
            <a:r>
              <a:rPr lang="ru-RU" sz="3200" dirty="0" err="1"/>
              <a:t>Іспанії</a:t>
            </a:r>
            <a:r>
              <a:rPr lang="ru-RU" sz="3200" dirty="0"/>
              <a:t>. </a:t>
            </a:r>
            <a:r>
              <a:rPr lang="ru-RU" sz="3200" dirty="0" err="1"/>
              <a:t>Він</a:t>
            </a:r>
            <a:r>
              <a:rPr lang="ru-RU" sz="3200" dirty="0"/>
              <a:t> </a:t>
            </a:r>
            <a:r>
              <a:rPr lang="ru-RU" sz="3200" dirty="0" err="1"/>
              <a:t>розташований</a:t>
            </a:r>
            <a:r>
              <a:rPr lang="ru-RU" sz="3200" dirty="0"/>
              <a:t> на </a:t>
            </a:r>
            <a:r>
              <a:rPr lang="ru-RU" sz="3200" dirty="0" err="1"/>
              <a:t>пагорбі</a:t>
            </a:r>
            <a:r>
              <a:rPr lang="ru-RU" sz="3200" dirty="0"/>
              <a:t> над </a:t>
            </a:r>
            <a:r>
              <a:rPr lang="ru-RU" sz="3200" dirty="0" err="1"/>
              <a:t>містом</a:t>
            </a:r>
            <a:r>
              <a:rPr lang="ru-RU" sz="3200" dirty="0"/>
              <a:t> Гранада і </a:t>
            </a:r>
            <a:r>
              <a:rPr lang="ru-RU" sz="3200" dirty="0" err="1"/>
              <a:t>є</a:t>
            </a:r>
            <a:r>
              <a:rPr lang="ru-RU" sz="3200" dirty="0"/>
              <a:t> одним з </a:t>
            </a:r>
            <a:r>
              <a:rPr lang="ru-RU" sz="3200" dirty="0" err="1"/>
              <a:t>головних</a:t>
            </a:r>
            <a:r>
              <a:rPr lang="ru-RU" sz="3200" dirty="0"/>
              <a:t> </a:t>
            </a:r>
            <a:r>
              <a:rPr lang="ru-RU" sz="3200" dirty="0" err="1"/>
              <a:t>прикладів</a:t>
            </a:r>
            <a:r>
              <a:rPr lang="ru-RU" sz="3200" dirty="0"/>
              <a:t> </a:t>
            </a:r>
            <a:r>
              <a:rPr lang="ru-RU" sz="3200" dirty="0" err="1"/>
              <a:t>мусульманської</a:t>
            </a:r>
            <a:r>
              <a:rPr lang="ru-RU" sz="3200" dirty="0"/>
              <a:t> </a:t>
            </a:r>
            <a:r>
              <a:rPr lang="ru-RU" sz="3200" dirty="0" err="1"/>
              <a:t>архітектури</a:t>
            </a:r>
            <a:r>
              <a:rPr lang="ru-RU" sz="3200" dirty="0"/>
              <a:t> в </a:t>
            </a:r>
            <a:r>
              <a:rPr lang="ru-RU" sz="3200" dirty="0" err="1"/>
              <a:t>Іспанії</a:t>
            </a:r>
            <a:r>
              <a:rPr lang="ru-RU" sz="3200" dirty="0"/>
              <a:t>. Палац Альгамбра </a:t>
            </a:r>
            <a:r>
              <a:rPr lang="ru-RU" sz="3200" dirty="0" err="1"/>
              <a:t>був</a:t>
            </a:r>
            <a:r>
              <a:rPr lang="ru-RU" sz="3200" dirty="0"/>
              <a:t> </a:t>
            </a:r>
            <a:r>
              <a:rPr lang="ru-RU" sz="3200" dirty="0" err="1"/>
              <a:t>збудований</a:t>
            </a:r>
            <a:r>
              <a:rPr lang="ru-RU" sz="3200" dirty="0"/>
              <a:t> в 13-14 </a:t>
            </a:r>
            <a:r>
              <a:rPr lang="ru-RU" sz="3200" dirty="0" err="1"/>
              <a:t>столітті</a:t>
            </a:r>
            <a:r>
              <a:rPr lang="ru-RU" sz="3200" dirty="0"/>
              <a:t> </a:t>
            </a:r>
            <a:r>
              <a:rPr lang="ru-RU" sz="3200" dirty="0" err="1"/>
              <a:t>під</a:t>
            </a:r>
            <a:r>
              <a:rPr lang="ru-RU" sz="3200" dirty="0"/>
              <a:t> час </a:t>
            </a:r>
            <a:r>
              <a:rPr lang="ru-RU" sz="3200" dirty="0" err="1"/>
              <a:t>правління</a:t>
            </a:r>
            <a:r>
              <a:rPr lang="ru-RU" sz="3200" dirty="0"/>
              <a:t> </a:t>
            </a:r>
            <a:r>
              <a:rPr lang="ru-RU" sz="3200" dirty="0" err="1"/>
              <a:t>Насрідської</a:t>
            </a:r>
            <a:r>
              <a:rPr lang="ru-RU" sz="3200" dirty="0"/>
              <a:t> </a:t>
            </a:r>
            <a:r>
              <a:rPr lang="ru-RU" sz="3200" dirty="0" err="1"/>
              <a:t>династії</a:t>
            </a:r>
            <a:r>
              <a:rPr lang="ru-RU" sz="3200" dirty="0"/>
              <a:t>.</a:t>
            </a:r>
            <a:endParaRPr lang="ru-UA" sz="3200" dirty="0"/>
          </a:p>
        </p:txBody>
      </p:sp>
      <p:pic>
        <p:nvPicPr>
          <p:cNvPr id="1026" name="Picture 2" descr="Альгамбра в Гранаде - подробная информация | ON TRIPS">
            <a:extLst>
              <a:ext uri="{FF2B5EF4-FFF2-40B4-BE49-F238E27FC236}">
                <a16:creationId xmlns:a16="http://schemas.microsoft.com/office/drawing/2014/main" id="{57F180C0-5AC6-CF83-975D-8CF16609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96" y="1869607"/>
            <a:ext cx="5494693" cy="3118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C4315F0-AA9B-948F-1C4D-EE89B01E8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98" y="615797"/>
            <a:ext cx="6448680" cy="3220708"/>
          </a:xfr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algn="just"/>
            <a:r>
              <a:rPr lang="ru-RU" sz="3600" dirty="0" err="1"/>
              <a:t>Архітектура</a:t>
            </a:r>
            <a:r>
              <a:rPr lang="ru-RU" sz="3600" dirty="0"/>
              <a:t> палацу Альгамбра </a:t>
            </a:r>
            <a:r>
              <a:rPr lang="ru-RU" sz="3600" dirty="0" err="1"/>
              <a:t>відображає</a:t>
            </a:r>
            <a:r>
              <a:rPr lang="ru-RU" sz="3600" dirty="0"/>
              <a:t> стиль </a:t>
            </a:r>
            <a:r>
              <a:rPr lang="ru-RU" sz="3600" dirty="0" err="1"/>
              <a:t>мавританської</a:t>
            </a:r>
            <a:r>
              <a:rPr lang="ru-RU" sz="3600" dirty="0"/>
              <a:t> </a:t>
            </a:r>
            <a:r>
              <a:rPr lang="ru-RU" sz="3600" dirty="0" err="1"/>
              <a:t>архітектури</a:t>
            </a:r>
            <a:r>
              <a:rPr lang="ru-RU" sz="3600" dirty="0"/>
              <a:t>, </a:t>
            </a:r>
            <a:r>
              <a:rPr lang="ru-RU" sz="3600" dirty="0" err="1"/>
              <a:t>який</a:t>
            </a:r>
            <a:r>
              <a:rPr lang="ru-RU" sz="3600" dirty="0"/>
              <a:t> </a:t>
            </a:r>
            <a:r>
              <a:rPr lang="ru-RU" sz="3600" dirty="0" err="1"/>
              <a:t>характеризується</a:t>
            </a:r>
            <a:r>
              <a:rPr lang="ru-RU" sz="3600" dirty="0"/>
              <a:t> </a:t>
            </a:r>
            <a:r>
              <a:rPr lang="ru-RU" sz="3600" dirty="0" err="1"/>
              <a:t>використанням</a:t>
            </a:r>
            <a:r>
              <a:rPr lang="ru-RU" sz="3600" dirty="0"/>
              <a:t> </a:t>
            </a:r>
            <a:r>
              <a:rPr lang="ru-RU" sz="3600" dirty="0" err="1"/>
              <a:t>геометричних</a:t>
            </a:r>
            <a:r>
              <a:rPr lang="ru-RU" sz="3600" dirty="0"/>
              <a:t> форм та </a:t>
            </a:r>
            <a:r>
              <a:rPr lang="ru-RU" sz="3600" dirty="0" err="1"/>
              <a:t>розписів</a:t>
            </a:r>
            <a:r>
              <a:rPr lang="ru-RU" sz="3600" dirty="0"/>
              <a:t>. Палац </a:t>
            </a:r>
            <a:r>
              <a:rPr lang="ru-RU" sz="3600" dirty="0" err="1"/>
              <a:t>складається</a:t>
            </a:r>
            <a:r>
              <a:rPr lang="ru-RU" sz="3600" dirty="0"/>
              <a:t> з </a:t>
            </a:r>
            <a:r>
              <a:rPr lang="ru-RU" sz="3600" dirty="0" err="1"/>
              <a:t>двох</a:t>
            </a:r>
            <a:r>
              <a:rPr lang="ru-RU" sz="3600" dirty="0"/>
              <a:t> </a:t>
            </a:r>
            <a:r>
              <a:rPr lang="ru-RU" sz="3600" dirty="0" err="1"/>
              <a:t>частин</a:t>
            </a:r>
            <a:r>
              <a:rPr lang="ru-RU" sz="3600" dirty="0"/>
              <a:t>: </a:t>
            </a:r>
            <a:r>
              <a:rPr lang="ru-RU" sz="3600" dirty="0" err="1"/>
              <a:t>фортеці</a:t>
            </a:r>
            <a:r>
              <a:rPr lang="ru-RU" sz="3600" dirty="0"/>
              <a:t> та </a:t>
            </a:r>
            <a:r>
              <a:rPr lang="ru-RU" sz="3600" dirty="0" err="1"/>
              <a:t>резиденції</a:t>
            </a:r>
            <a:r>
              <a:rPr lang="ru-RU" sz="3600" dirty="0"/>
              <a:t>, </a:t>
            </a:r>
            <a:r>
              <a:rPr lang="ru-RU" sz="3600" dirty="0" err="1"/>
              <a:t>обидві</a:t>
            </a:r>
            <a:r>
              <a:rPr lang="ru-RU" sz="3600" dirty="0"/>
              <a:t> з </a:t>
            </a:r>
            <a:r>
              <a:rPr lang="ru-RU" sz="3600" dirty="0" err="1"/>
              <a:t>яких</a:t>
            </a:r>
            <a:r>
              <a:rPr lang="ru-RU" sz="3600" dirty="0"/>
              <a:t> </a:t>
            </a:r>
            <a:r>
              <a:rPr lang="ru-RU" sz="3600" dirty="0" err="1"/>
              <a:t>мають</a:t>
            </a:r>
            <a:r>
              <a:rPr lang="ru-RU" sz="3600" dirty="0"/>
              <a:t> </a:t>
            </a:r>
            <a:r>
              <a:rPr lang="ru-RU" sz="3600" dirty="0" err="1"/>
              <a:t>свої</a:t>
            </a:r>
            <a:r>
              <a:rPr lang="ru-RU" sz="3600" dirty="0"/>
              <a:t> </a:t>
            </a:r>
            <a:r>
              <a:rPr lang="ru-RU" sz="3600" dirty="0" err="1"/>
              <a:t>унікальні</a:t>
            </a:r>
            <a:r>
              <a:rPr lang="ru-RU" sz="3600" dirty="0"/>
              <a:t> </a:t>
            </a:r>
            <a:r>
              <a:rPr lang="ru-RU" sz="3600" dirty="0" err="1"/>
              <a:t>особливості</a:t>
            </a:r>
            <a:r>
              <a:rPr lang="ru-RU" sz="3600" dirty="0"/>
              <a:t>.</a:t>
            </a:r>
            <a:endParaRPr lang="ru-UA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A6FB62-8CF5-0AAB-633B-A20F2680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50" y="4048217"/>
            <a:ext cx="4191438" cy="240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E44D80-C3E3-3000-41B1-BF647756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8" y="4145992"/>
            <a:ext cx="3651250" cy="221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8D25D04-BDA8-1757-FBFE-57AA3427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97" y="802804"/>
            <a:ext cx="2902716" cy="243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704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2AAECD-699F-16F3-8529-BF4A776AF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927" y="1019504"/>
            <a:ext cx="5891632" cy="5087006"/>
          </a:xfr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ru-RU" sz="2800" dirty="0" err="1"/>
              <a:t>Фортеця</a:t>
            </a:r>
            <a:r>
              <a:rPr lang="ru-RU" sz="2800" dirty="0"/>
              <a:t> </a:t>
            </a:r>
            <a:r>
              <a:rPr lang="ru-RU" sz="2800" dirty="0" err="1"/>
              <a:t>має</a:t>
            </a:r>
            <a:r>
              <a:rPr lang="ru-RU" sz="2800" dirty="0"/>
              <a:t> </a:t>
            </a:r>
            <a:r>
              <a:rPr lang="ru-RU" sz="2800" dirty="0" err="1"/>
              <a:t>круглі</a:t>
            </a:r>
            <a:r>
              <a:rPr lang="ru-RU" sz="2800" dirty="0"/>
              <a:t> </a:t>
            </a:r>
            <a:r>
              <a:rPr lang="ru-RU" sz="2800" dirty="0" err="1"/>
              <a:t>башти</a:t>
            </a:r>
            <a:r>
              <a:rPr lang="ru-RU" sz="2800" dirty="0"/>
              <a:t> та </a:t>
            </a:r>
            <a:r>
              <a:rPr lang="ru-RU" sz="2800" dirty="0" err="1"/>
              <a:t>високі</a:t>
            </a:r>
            <a:r>
              <a:rPr lang="ru-RU" sz="2800" dirty="0"/>
              <a:t> </a:t>
            </a:r>
            <a:r>
              <a:rPr lang="ru-RU" sz="2800" dirty="0" err="1"/>
              <a:t>стіни</a:t>
            </a:r>
            <a:r>
              <a:rPr lang="ru-RU" sz="2800" dirty="0"/>
              <a:t>, </a:t>
            </a:r>
            <a:r>
              <a:rPr lang="ru-RU" sz="2800" dirty="0" err="1"/>
              <a:t>що</a:t>
            </a:r>
            <a:r>
              <a:rPr lang="ru-RU" sz="2800" dirty="0"/>
              <a:t> </a:t>
            </a:r>
            <a:r>
              <a:rPr lang="ru-RU" sz="2800" dirty="0" err="1"/>
              <a:t>відображає</a:t>
            </a:r>
            <a:r>
              <a:rPr lang="ru-RU" sz="2800" dirty="0"/>
              <a:t> </a:t>
            </a:r>
            <a:r>
              <a:rPr lang="ru-RU" sz="2800" dirty="0" err="1"/>
              <a:t>її</a:t>
            </a:r>
            <a:r>
              <a:rPr lang="ru-RU" sz="2800" dirty="0"/>
              <a:t> </a:t>
            </a:r>
            <a:r>
              <a:rPr lang="ru-RU" sz="2800" dirty="0" err="1"/>
              <a:t>функцію</a:t>
            </a:r>
            <a:r>
              <a:rPr lang="ru-RU" sz="2800" dirty="0"/>
              <a:t> </a:t>
            </a:r>
            <a:r>
              <a:rPr lang="ru-RU" sz="2800" dirty="0" err="1"/>
              <a:t>захисту</a:t>
            </a:r>
            <a:r>
              <a:rPr lang="ru-RU" sz="2800" dirty="0"/>
              <a:t>. </a:t>
            </a:r>
            <a:r>
              <a:rPr lang="ru-RU" sz="2800" dirty="0" err="1"/>
              <a:t>Резиденція</a:t>
            </a:r>
            <a:r>
              <a:rPr lang="ru-RU" sz="2800" dirty="0"/>
              <a:t> </a:t>
            </a:r>
            <a:r>
              <a:rPr lang="ru-RU" sz="2800" dirty="0" err="1"/>
              <a:t>складається</a:t>
            </a:r>
            <a:r>
              <a:rPr lang="ru-RU" sz="2800" dirty="0"/>
              <a:t> з </a:t>
            </a:r>
            <a:r>
              <a:rPr lang="ru-RU" sz="2800" dirty="0" err="1"/>
              <a:t>багатьох</a:t>
            </a:r>
            <a:r>
              <a:rPr lang="ru-RU" sz="2800" dirty="0"/>
              <a:t> </a:t>
            </a:r>
            <a:r>
              <a:rPr lang="ru-RU" sz="2800" dirty="0" err="1"/>
              <a:t>палаців</a:t>
            </a:r>
            <a:r>
              <a:rPr lang="ru-RU" sz="2800" dirty="0"/>
              <a:t>, </a:t>
            </a:r>
            <a:r>
              <a:rPr lang="ru-RU" sz="2800" dirty="0" err="1"/>
              <a:t>які</a:t>
            </a:r>
            <a:r>
              <a:rPr lang="ru-RU" sz="2800" dirty="0"/>
              <a:t> </a:t>
            </a:r>
            <a:r>
              <a:rPr lang="ru-RU" sz="2800" dirty="0" err="1"/>
              <a:t>з'єднані</a:t>
            </a:r>
            <a:r>
              <a:rPr lang="ru-RU" sz="2800" dirty="0"/>
              <a:t> з садами та </a:t>
            </a:r>
            <a:r>
              <a:rPr lang="ru-RU" sz="2800" dirty="0" err="1"/>
              <a:t>внутрішніми</a:t>
            </a:r>
            <a:r>
              <a:rPr lang="ru-RU" sz="2800" dirty="0"/>
              <a:t> дворами. </a:t>
            </a:r>
            <a:r>
              <a:rPr lang="ru-RU" sz="2800" dirty="0" err="1"/>
              <a:t>Кожен</a:t>
            </a:r>
            <a:r>
              <a:rPr lang="ru-RU" sz="2800" dirty="0"/>
              <a:t> палац </a:t>
            </a:r>
            <a:r>
              <a:rPr lang="ru-RU" sz="2800" dirty="0" err="1"/>
              <a:t>має</a:t>
            </a:r>
            <a:r>
              <a:rPr lang="ru-RU" sz="2800" dirty="0"/>
              <a:t> свою </a:t>
            </a:r>
            <a:r>
              <a:rPr lang="ru-RU" sz="2800" dirty="0" err="1"/>
              <a:t>власну</a:t>
            </a:r>
            <a:r>
              <a:rPr lang="ru-RU" sz="2800" dirty="0"/>
              <a:t> </a:t>
            </a:r>
            <a:r>
              <a:rPr lang="ru-RU" sz="2800" dirty="0" err="1"/>
              <a:t>назву</a:t>
            </a:r>
            <a:r>
              <a:rPr lang="ru-RU" sz="2800" dirty="0"/>
              <a:t>, </a:t>
            </a:r>
            <a:r>
              <a:rPr lang="ru-RU" sz="2800" dirty="0" err="1"/>
              <a:t>наприклад</a:t>
            </a:r>
            <a:r>
              <a:rPr lang="ru-RU" sz="2800" dirty="0"/>
              <a:t>, "Палац </a:t>
            </a:r>
            <a:r>
              <a:rPr lang="ru-RU" sz="2800" dirty="0" err="1"/>
              <a:t>Назарів</a:t>
            </a:r>
            <a:r>
              <a:rPr lang="ru-RU" sz="2800" dirty="0"/>
              <a:t>", "Палац Карлоса </a:t>
            </a:r>
            <a:r>
              <a:rPr lang="pl-PL" sz="2800" dirty="0"/>
              <a:t>V" </a:t>
            </a:r>
            <a:r>
              <a:rPr lang="ru-RU" sz="2800" dirty="0"/>
              <a:t>та "Палац Льва".</a:t>
            </a:r>
            <a:endParaRPr lang="ru-UA" sz="2800" dirty="0"/>
          </a:p>
        </p:txBody>
      </p:sp>
      <p:pic>
        <p:nvPicPr>
          <p:cNvPr id="3074" name="Picture 2" descr="Левовий дворик">
            <a:extLst>
              <a:ext uri="{FF2B5EF4-FFF2-40B4-BE49-F238E27FC236}">
                <a16:creationId xmlns:a16="http://schemas.microsoft.com/office/drawing/2014/main" id="{D6C6895E-F976-082B-3143-5E43875D9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18" y="750293"/>
            <a:ext cx="3070616" cy="230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úpula de mocárabes de la Sala de las dos Hermanas">
            <a:extLst>
              <a:ext uri="{FF2B5EF4-FFF2-40B4-BE49-F238E27FC236}">
                <a16:creationId xmlns:a16="http://schemas.microsoft.com/office/drawing/2014/main" id="{58209EB0-AF71-B984-0B7A-008D4F39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47" y="3429000"/>
            <a:ext cx="2140825" cy="2855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9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BE0CA5F-DCA7-D4FC-CFC8-105C7E38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557048"/>
            <a:ext cx="4777535" cy="5791200"/>
          </a:xfr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just"/>
            <a:r>
              <a:rPr lang="ru-RU" sz="2400" dirty="0" err="1"/>
              <a:t>Ще</a:t>
            </a:r>
            <a:r>
              <a:rPr lang="ru-RU" sz="2400" dirty="0"/>
              <a:t> одним </a:t>
            </a:r>
            <a:r>
              <a:rPr lang="ru-RU" sz="2400" dirty="0" err="1"/>
              <a:t>унікальним</a:t>
            </a:r>
            <a:r>
              <a:rPr lang="ru-RU" sz="2400" dirty="0"/>
              <a:t> </a:t>
            </a:r>
            <a:r>
              <a:rPr lang="ru-RU" sz="2400" dirty="0" err="1"/>
              <a:t>елементом</a:t>
            </a:r>
            <a:r>
              <a:rPr lang="ru-RU" sz="2400" dirty="0"/>
              <a:t> палацу </a:t>
            </a:r>
            <a:r>
              <a:rPr lang="ru-RU" sz="2400" dirty="0" err="1"/>
              <a:t>є</a:t>
            </a:r>
            <a:r>
              <a:rPr lang="ru-RU" sz="2400" dirty="0"/>
              <a:t> "Палац </a:t>
            </a:r>
            <a:r>
              <a:rPr lang="ru-RU" sz="2400" dirty="0" err="1"/>
              <a:t>Назарів</a:t>
            </a:r>
            <a:r>
              <a:rPr lang="ru-RU" sz="2400" dirty="0"/>
              <a:t>". </a:t>
            </a:r>
            <a:r>
              <a:rPr lang="ru-RU" sz="2400" dirty="0" err="1"/>
              <a:t>Цей</a:t>
            </a:r>
            <a:r>
              <a:rPr lang="ru-RU" sz="2400" dirty="0"/>
              <a:t> палац </a:t>
            </a:r>
            <a:r>
              <a:rPr lang="ru-RU" sz="2400" dirty="0" err="1"/>
              <a:t>відображає</a:t>
            </a:r>
            <a:r>
              <a:rPr lang="ru-RU" sz="2400" dirty="0"/>
              <a:t> </a:t>
            </a:r>
            <a:r>
              <a:rPr lang="ru-RU" sz="2400" dirty="0" err="1"/>
              <a:t>багатство</a:t>
            </a:r>
            <a:r>
              <a:rPr lang="ru-RU" sz="2400" dirty="0"/>
              <a:t> та </a:t>
            </a:r>
            <a:r>
              <a:rPr lang="ru-RU" sz="2400" dirty="0" err="1"/>
              <a:t>розкіш</a:t>
            </a:r>
            <a:r>
              <a:rPr lang="ru-RU" sz="2400" dirty="0"/>
              <a:t> </a:t>
            </a:r>
            <a:r>
              <a:rPr lang="ru-RU" sz="2400" dirty="0" err="1"/>
              <a:t>мусульманської</a:t>
            </a:r>
            <a:r>
              <a:rPr lang="ru-RU" sz="2400" dirty="0"/>
              <a:t> </a:t>
            </a:r>
            <a:r>
              <a:rPr lang="ru-RU" sz="2400" dirty="0" err="1"/>
              <a:t>культури</a:t>
            </a:r>
            <a:r>
              <a:rPr lang="ru-RU" sz="2400" dirty="0"/>
              <a:t> та </a:t>
            </a:r>
            <a:r>
              <a:rPr lang="ru-RU" sz="2400" dirty="0" err="1"/>
              <a:t>мистецтва</a:t>
            </a:r>
            <a:r>
              <a:rPr lang="ru-RU" sz="2400" dirty="0"/>
              <a:t>. </a:t>
            </a:r>
            <a:r>
              <a:rPr lang="ru-RU" sz="2400" dirty="0" err="1"/>
              <a:t>Його</a:t>
            </a:r>
            <a:r>
              <a:rPr lang="ru-RU" sz="2400" dirty="0"/>
              <a:t> </a:t>
            </a:r>
            <a:r>
              <a:rPr lang="ru-RU" sz="2400" dirty="0" err="1"/>
              <a:t>стіни</a:t>
            </a:r>
            <a:r>
              <a:rPr lang="ru-RU" sz="2400" dirty="0"/>
              <a:t> та </a:t>
            </a:r>
            <a:r>
              <a:rPr lang="ru-RU" sz="2400" dirty="0" err="1"/>
              <a:t>стелі</a:t>
            </a:r>
            <a:r>
              <a:rPr lang="ru-RU" sz="2400" dirty="0"/>
              <a:t> </a:t>
            </a:r>
            <a:r>
              <a:rPr lang="ru-RU" sz="2400" dirty="0" err="1"/>
              <a:t>оздоблені</a:t>
            </a:r>
            <a:r>
              <a:rPr lang="ru-RU" sz="2400" dirty="0"/>
              <a:t> </a:t>
            </a:r>
            <a:r>
              <a:rPr lang="ru-RU" sz="2400" dirty="0" err="1"/>
              <a:t>кольоровими</a:t>
            </a:r>
            <a:r>
              <a:rPr lang="ru-RU" sz="2400" dirty="0"/>
              <a:t> </a:t>
            </a:r>
            <a:r>
              <a:rPr lang="ru-RU" sz="2400" dirty="0" err="1"/>
              <a:t>керамічними</a:t>
            </a:r>
            <a:r>
              <a:rPr lang="ru-RU" sz="2400" dirty="0"/>
              <a:t> плитками, </a:t>
            </a:r>
            <a:r>
              <a:rPr lang="ru-RU" sz="2400" dirty="0" err="1"/>
              <a:t>розписами</a:t>
            </a:r>
            <a:r>
              <a:rPr lang="ru-RU" sz="2400" dirty="0"/>
              <a:t> та </a:t>
            </a:r>
            <a:r>
              <a:rPr lang="ru-RU" sz="2400" dirty="0" err="1"/>
              <a:t>різьбленими</a:t>
            </a:r>
            <a:r>
              <a:rPr lang="ru-RU" sz="2400" dirty="0"/>
              <a:t> </a:t>
            </a:r>
            <a:r>
              <a:rPr lang="ru-RU" sz="2400" dirty="0" err="1"/>
              <a:t>дерев'яними</a:t>
            </a:r>
            <a:r>
              <a:rPr lang="ru-RU" sz="2400" dirty="0"/>
              <a:t> панелями. </a:t>
            </a:r>
            <a:r>
              <a:rPr lang="ru-RU" sz="2400" dirty="0" err="1"/>
              <a:t>Важливою</a:t>
            </a:r>
            <a:r>
              <a:rPr lang="ru-RU" sz="2400" dirty="0"/>
              <a:t> </a:t>
            </a:r>
            <a:r>
              <a:rPr lang="ru-RU" sz="2400" dirty="0" err="1"/>
              <a:t>особливістю</a:t>
            </a:r>
            <a:r>
              <a:rPr lang="ru-RU" sz="2400" dirty="0"/>
              <a:t> палацу </a:t>
            </a:r>
            <a:r>
              <a:rPr lang="ru-RU" sz="2400" dirty="0" err="1"/>
              <a:t>Назарів</a:t>
            </a:r>
            <a:r>
              <a:rPr lang="ru-RU" sz="2400" dirty="0"/>
              <a:t> </a:t>
            </a:r>
            <a:r>
              <a:rPr lang="ru-RU" sz="2400" dirty="0" err="1"/>
              <a:t>є</a:t>
            </a:r>
            <a:r>
              <a:rPr lang="ru-RU" sz="2400" dirty="0"/>
              <a:t> </a:t>
            </a:r>
            <a:r>
              <a:rPr lang="ru-RU" sz="2400" dirty="0" err="1"/>
              <a:t>відрізнення</a:t>
            </a:r>
            <a:r>
              <a:rPr lang="ru-RU" sz="2400" dirty="0"/>
              <a:t> </a:t>
            </a:r>
            <a:r>
              <a:rPr lang="ru-RU" sz="2400" dirty="0" err="1"/>
              <a:t>використання</a:t>
            </a:r>
            <a:r>
              <a:rPr lang="ru-RU" sz="2400" dirty="0"/>
              <a:t> </a:t>
            </a:r>
            <a:r>
              <a:rPr lang="ru-RU" sz="2400" dirty="0" err="1"/>
              <a:t>матеріалів</a:t>
            </a:r>
            <a:r>
              <a:rPr lang="ru-RU" sz="2400" dirty="0"/>
              <a:t> та орнаменту для </a:t>
            </a:r>
            <a:r>
              <a:rPr lang="ru-RU" sz="2400" dirty="0" err="1"/>
              <a:t>різних</a:t>
            </a:r>
            <a:r>
              <a:rPr lang="ru-RU" sz="2400" dirty="0"/>
              <a:t> </a:t>
            </a:r>
            <a:r>
              <a:rPr lang="ru-RU" sz="2400" dirty="0" err="1"/>
              <a:t>частин</a:t>
            </a:r>
            <a:r>
              <a:rPr lang="ru-RU" sz="2400" dirty="0"/>
              <a:t> палацу. </a:t>
            </a:r>
            <a:r>
              <a:rPr lang="ru-RU" sz="2400" dirty="0" err="1"/>
              <a:t>Наприклад</a:t>
            </a:r>
            <a:r>
              <a:rPr lang="ru-RU" sz="2400" dirty="0"/>
              <a:t>, </a:t>
            </a:r>
            <a:r>
              <a:rPr lang="ru-RU" sz="2400" dirty="0" err="1"/>
              <a:t>вхідна</a:t>
            </a:r>
            <a:r>
              <a:rPr lang="ru-RU" sz="2400" dirty="0"/>
              <a:t> арка </a:t>
            </a:r>
            <a:r>
              <a:rPr lang="ru-RU" sz="2400" dirty="0" err="1"/>
              <a:t>виконана</a:t>
            </a:r>
            <a:r>
              <a:rPr lang="ru-RU" sz="2400" dirty="0"/>
              <a:t> з </a:t>
            </a:r>
            <a:r>
              <a:rPr lang="ru-RU" sz="2400" dirty="0" err="1"/>
              <a:t>мармуру</a:t>
            </a:r>
            <a:r>
              <a:rPr lang="ru-RU" sz="2400" dirty="0"/>
              <a:t>, але </a:t>
            </a:r>
            <a:r>
              <a:rPr lang="ru-RU" sz="2400" dirty="0" err="1"/>
              <a:t>розписи</a:t>
            </a:r>
            <a:r>
              <a:rPr lang="ru-RU" sz="2400" dirty="0"/>
              <a:t> на </a:t>
            </a:r>
            <a:r>
              <a:rPr lang="ru-RU" sz="2400" dirty="0" err="1"/>
              <a:t>ній</a:t>
            </a:r>
            <a:r>
              <a:rPr lang="ru-RU" sz="2400" dirty="0"/>
              <a:t> </a:t>
            </a:r>
            <a:r>
              <a:rPr lang="ru-RU" sz="2400" dirty="0" err="1"/>
              <a:t>виконані</a:t>
            </a:r>
            <a:r>
              <a:rPr lang="ru-RU" sz="2400" dirty="0"/>
              <a:t> у </a:t>
            </a:r>
            <a:r>
              <a:rPr lang="ru-RU" sz="2400" dirty="0" err="1"/>
              <a:t>стилі</a:t>
            </a:r>
            <a:r>
              <a:rPr lang="ru-RU" sz="2400" dirty="0"/>
              <a:t> </a:t>
            </a:r>
            <a:r>
              <a:rPr lang="ru-RU" sz="2400" dirty="0" err="1"/>
              <a:t>розписів</a:t>
            </a:r>
            <a:r>
              <a:rPr lang="ru-RU" sz="2400" dirty="0"/>
              <a:t> на </a:t>
            </a:r>
            <a:r>
              <a:rPr lang="ru-RU" sz="2400" dirty="0" err="1"/>
              <a:t>керамічних</a:t>
            </a:r>
            <a:r>
              <a:rPr lang="ru-RU" sz="2400" dirty="0"/>
              <a:t> плитках.</a:t>
            </a:r>
            <a:endParaRPr lang="ru-UA" sz="2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B1BF674-71BB-2644-F044-112C6228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9805"/>
            <a:ext cx="3223552" cy="2149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931987C-1B62-9B48-9A3B-F2C62C62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680" y="3303094"/>
            <a:ext cx="4577072" cy="3045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3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F34E5-3463-E333-9AB2-ECB171D5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/>
              <a:t>Висновок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01E498-DD72-CF57-79F6-C0899B8B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sz="3200" dirty="0" err="1"/>
              <a:t>Загалом</a:t>
            </a:r>
            <a:r>
              <a:rPr lang="ru-RU" sz="3200" dirty="0"/>
              <a:t>, палац Альгамбра </a:t>
            </a:r>
            <a:r>
              <a:rPr lang="ru-RU" sz="3200" dirty="0" err="1"/>
              <a:t>є</a:t>
            </a:r>
            <a:r>
              <a:rPr lang="ru-RU" sz="3200" dirty="0"/>
              <a:t> одним з </a:t>
            </a:r>
            <a:r>
              <a:rPr lang="ru-RU" sz="3200" dirty="0" err="1"/>
              <a:t>найбільш</a:t>
            </a:r>
            <a:r>
              <a:rPr lang="ru-RU" sz="3200" dirty="0"/>
              <a:t> </a:t>
            </a:r>
            <a:r>
              <a:rPr lang="ru-RU" sz="3200" dirty="0" err="1"/>
              <a:t>захоплюючих</a:t>
            </a:r>
            <a:r>
              <a:rPr lang="ru-RU" sz="3200" dirty="0"/>
              <a:t> </a:t>
            </a:r>
            <a:r>
              <a:rPr lang="ru-RU" sz="3200" dirty="0" err="1"/>
              <a:t>прикладів</a:t>
            </a:r>
            <a:r>
              <a:rPr lang="ru-RU" sz="3200" dirty="0"/>
              <a:t> </a:t>
            </a:r>
            <a:r>
              <a:rPr lang="ru-RU" sz="3200" dirty="0" err="1"/>
              <a:t>мусульманської</a:t>
            </a:r>
            <a:r>
              <a:rPr lang="ru-RU" sz="3200" dirty="0"/>
              <a:t> </a:t>
            </a:r>
            <a:r>
              <a:rPr lang="ru-RU" sz="3200" dirty="0" err="1"/>
              <a:t>архітектури</a:t>
            </a:r>
            <a:r>
              <a:rPr lang="ru-RU" sz="3200" dirty="0"/>
              <a:t> та </a:t>
            </a:r>
            <a:r>
              <a:rPr lang="ru-RU" sz="3200" dirty="0" err="1"/>
              <a:t>мистецтва</a:t>
            </a:r>
            <a:r>
              <a:rPr lang="ru-RU" sz="3200" dirty="0"/>
              <a:t> в </a:t>
            </a:r>
            <a:r>
              <a:rPr lang="ru-RU" sz="3200" dirty="0" err="1"/>
              <a:t>Іспанії</a:t>
            </a:r>
            <a:r>
              <a:rPr lang="ru-RU" sz="3200" dirty="0"/>
              <a:t>. </a:t>
            </a:r>
            <a:r>
              <a:rPr lang="ru-RU" sz="3200" dirty="0" err="1"/>
              <a:t>Він</a:t>
            </a:r>
            <a:r>
              <a:rPr lang="ru-RU" sz="3200" dirty="0"/>
              <a:t> </a:t>
            </a:r>
            <a:r>
              <a:rPr lang="ru-RU" sz="3200" dirty="0" err="1"/>
              <a:t>представляє</a:t>
            </a:r>
            <a:r>
              <a:rPr lang="ru-RU" sz="3200" dirty="0"/>
              <a:t> собою синтез </a:t>
            </a:r>
            <a:r>
              <a:rPr lang="ru-RU" sz="3200" dirty="0" err="1"/>
              <a:t>різних</a:t>
            </a:r>
            <a:r>
              <a:rPr lang="ru-RU" sz="3200" dirty="0"/>
              <a:t> культур та </a:t>
            </a:r>
            <a:r>
              <a:rPr lang="ru-RU" sz="3200" dirty="0" err="1"/>
              <a:t>стилів</a:t>
            </a:r>
            <a:r>
              <a:rPr lang="ru-RU" sz="3200" dirty="0"/>
              <a:t>, </a:t>
            </a:r>
            <a:r>
              <a:rPr lang="ru-RU" sz="3200" dirty="0" err="1"/>
              <a:t>що</a:t>
            </a:r>
            <a:r>
              <a:rPr lang="ru-RU" sz="3200" dirty="0"/>
              <a:t> </a:t>
            </a:r>
            <a:r>
              <a:rPr lang="ru-RU" sz="3200" dirty="0" err="1"/>
              <a:t>відображає</a:t>
            </a:r>
            <a:r>
              <a:rPr lang="ru-RU" sz="3200" dirty="0"/>
              <a:t> </a:t>
            </a:r>
            <a:r>
              <a:rPr lang="ru-RU" sz="3200" dirty="0" err="1"/>
              <a:t>культурну</a:t>
            </a:r>
            <a:r>
              <a:rPr lang="ru-RU" sz="3200" dirty="0"/>
              <a:t> та </a:t>
            </a:r>
            <a:r>
              <a:rPr lang="ru-RU" sz="3200" dirty="0" err="1"/>
              <a:t>історичну</a:t>
            </a:r>
            <a:r>
              <a:rPr lang="ru-RU" sz="3200" dirty="0"/>
              <a:t> </a:t>
            </a:r>
            <a:r>
              <a:rPr lang="ru-RU" sz="3200" dirty="0" err="1"/>
              <a:t>різноманітність</a:t>
            </a:r>
            <a:r>
              <a:rPr lang="ru-RU" sz="3200" dirty="0"/>
              <a:t> </a:t>
            </a:r>
            <a:r>
              <a:rPr lang="ru-RU" sz="3200" dirty="0" err="1"/>
              <a:t>Іспанії</a:t>
            </a:r>
            <a:r>
              <a:rPr lang="ru-RU" sz="3200" dirty="0"/>
              <a:t>. Палац Альгамбра не </a:t>
            </a:r>
            <a:r>
              <a:rPr lang="ru-RU" sz="3200" dirty="0" err="1"/>
              <a:t>лише</a:t>
            </a:r>
            <a:r>
              <a:rPr lang="ru-RU" sz="3200" dirty="0"/>
              <a:t> </a:t>
            </a:r>
            <a:r>
              <a:rPr lang="ru-RU" sz="3200" dirty="0" err="1"/>
              <a:t>надзвичайно</a:t>
            </a:r>
            <a:r>
              <a:rPr lang="ru-RU" sz="3200" dirty="0"/>
              <a:t> </a:t>
            </a:r>
            <a:r>
              <a:rPr lang="ru-RU" sz="3200" dirty="0" err="1"/>
              <a:t>красивий</a:t>
            </a:r>
            <a:r>
              <a:rPr lang="ru-RU" sz="3200" dirty="0"/>
              <a:t>, але й </a:t>
            </a:r>
            <a:r>
              <a:rPr lang="ru-RU" sz="3200" dirty="0" err="1"/>
              <a:t>важливий</a:t>
            </a:r>
            <a:r>
              <a:rPr lang="ru-RU" sz="3200" dirty="0"/>
              <a:t> для </a:t>
            </a:r>
            <a:r>
              <a:rPr lang="ru-RU" sz="3200" dirty="0" err="1"/>
              <a:t>розуміння</a:t>
            </a:r>
            <a:r>
              <a:rPr lang="ru-RU" sz="3200" dirty="0"/>
              <a:t> культурного та </a:t>
            </a:r>
            <a:r>
              <a:rPr lang="ru-RU" sz="3200" dirty="0" err="1"/>
              <a:t>історичного</a:t>
            </a:r>
            <a:r>
              <a:rPr lang="ru-RU" sz="3200" dirty="0"/>
              <a:t> контексту </a:t>
            </a:r>
            <a:r>
              <a:rPr lang="ru-RU" sz="3200" dirty="0" err="1"/>
              <a:t>регіону</a:t>
            </a:r>
            <a:r>
              <a:rPr lang="ru-RU" sz="3200" dirty="0"/>
              <a:t>.</a:t>
            </a:r>
            <a:endParaRPr lang="ru-UA" sz="3200" dirty="0"/>
          </a:p>
        </p:txBody>
      </p:sp>
    </p:spTree>
    <p:extLst>
      <p:ext uri="{BB962C8B-B14F-4D97-AF65-F5344CB8AC3E}">
        <p14:creationId xmlns:p14="http://schemas.microsoft.com/office/powerpoint/2010/main" val="19955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15635-24F9-E53F-72F8-94F73478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rgbClr val="FFFD78"/>
              </a:gs>
              <a:gs pos="100000">
                <a:srgbClr val="00B0F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br>
              <a:rPr lang="ru-RU" sz="6000" dirty="0"/>
            </a:br>
            <a:br>
              <a:rPr lang="ru-RU" sz="6000" dirty="0"/>
            </a:br>
            <a:br>
              <a:rPr lang="ru-RU" sz="6000" dirty="0"/>
            </a:br>
            <a:r>
              <a:rPr lang="ru-RU" sz="6000" dirty="0" err="1"/>
              <a:t>Дякую</a:t>
            </a:r>
            <a:r>
              <a:rPr lang="ru-RU" sz="6000" dirty="0"/>
              <a:t> за </a:t>
            </a:r>
            <a:r>
              <a:rPr lang="ru-RU" sz="6000" dirty="0" err="1"/>
              <a:t>увагу</a:t>
            </a:r>
            <a:r>
              <a:rPr lang="ru-RU" sz="6000" dirty="0"/>
              <a:t>.</a:t>
            </a:r>
            <a:endParaRPr lang="ru-UA" sz="6000" dirty="0"/>
          </a:p>
        </p:txBody>
      </p:sp>
    </p:spTree>
    <p:extLst>
      <p:ext uri="{BB962C8B-B14F-4D97-AF65-F5344CB8AC3E}">
        <p14:creationId xmlns:p14="http://schemas.microsoft.com/office/powerpoint/2010/main" val="47848997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{50633501-BF4E-B042-823A-2F129BC25EB8}tf10001060</Template>
  <TotalTime>18</TotalTime>
  <Words>277</Words>
  <Application>Microsoft Macintosh PowerPoint</Application>
  <PresentationFormat>Широкоэкранный</PresentationFormat>
  <Paragraphs>10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Аспект</vt:lpstr>
      <vt:lpstr>Архітектура і декоративне оздоблення палацу Альгамбра в Гранаді, Іспанія.</vt:lpstr>
      <vt:lpstr>Палац Альгамбра</vt:lpstr>
      <vt:lpstr>Презентация PowerPoint</vt:lpstr>
      <vt:lpstr>Презентация PowerPoint</vt:lpstr>
      <vt:lpstr>Презентация PowerPoint</vt:lpstr>
      <vt:lpstr>Висновок</vt:lpstr>
      <vt:lpstr>   Дякую за увагу.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Архітектура і декоративне оздоблення палацу Альгамбра в Гранаді, Іспанія.</dc:title>
  <dc:creator>Андрей Мешков</dc:creator>
  <cp:lastModifiedBy>Андрей Мешков</cp:lastModifiedBy>
  <cp:revision>1</cp:revision>
  <dcterms:created xsi:type="dcterms:W3CDTF">2023-03-19T20:37:23Z</dcterms:created>
  <dcterms:modified xsi:type="dcterms:W3CDTF">2023-03-19T20:55:37Z</dcterms:modified>
</cp:coreProperties>
</file>